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Default Extension="emf" ContentType="image/x-emf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3" r:id="rId5"/>
    <p:sldId id="294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84" r:id="rId15"/>
    <p:sldId id="285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3" r:id="rId31"/>
    <p:sldId id="295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12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742C893-B6E0-4ED3-8ABF-19EDEEBC54A4}" type="datetimeFigureOut">
              <a:rPr lang="en-US"/>
              <a:pPr>
                <a:defRPr/>
              </a:pPr>
              <a:t>7/10/13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43140C7-F645-47E4-98F3-600D08B57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illustrate PICS model using observed data in an example region from real data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Allgned reads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Binding location as mu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DNA fragment length as delta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Model forward/reverse  reads density by t distribution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Unmappable regions</a:t>
            </a: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Kernel density give two Reverse (green) peaks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We extend the model to multiple binding sites by using mixture models for forward/reverse peaks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The number of mixture components is selected using BIC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Delta enable us to pair F peaks with R peaks within reasonable distance on their right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Shared mixture weights allow us pair peaks with similar amount of reads, since DNA fragments have same prob to contribute F/R reads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Let’s discuss why there are missing reads and how to deal with that.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The structure of nucleosome is shown as in the picture.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Its core is made from 8 proteins, 146 bp of DNA wrap around the core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Cores are linked by 10-80 bp linker DNA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nucleosomes positions are important for DNA transcription and replication, and nucleosome interact with gene regulatory preteins, so inference of their locations is important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Not only clean MNase data, but also more challenging sonication data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 smtClean="0"/>
              <a:t>1) A DNA-binding protein is cross-linked to its in vivo genomic DNA targets and the chromatin is isolated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2) The DNA with the bound proteins is extracted from the cells and is sheared by sonication into fragment lenght 500-1000 pbs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3) DNA fragments that are cross-linked to the protein of interest are enriched by immunoprecipitation with an antibody that specifically binds that protein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4) The DNA is sperated from the protein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5) The resulting suspension of IP-enriched DNA is size selected on a gel and only smaller fragments are retained</a:t>
            </a:r>
          </a:p>
          <a:p>
            <a:pPr eaLnBrk="1" hangingPunct="1">
              <a:spcBef>
                <a:spcPct val="0"/>
              </a:spcBef>
            </a:pPr>
            <a:endParaRPr lang="fr-FR" smtClean="0"/>
          </a:p>
          <a:p>
            <a:pPr eaLnBrk="1" hangingPunct="1">
              <a:spcBef>
                <a:spcPct val="0"/>
              </a:spcBef>
            </a:pPr>
            <a:r>
              <a:rPr lang="fr-FR" smtClean="0"/>
              <a:t>6) The IP-enriched DNA is sequenced to generate millions of short reads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7DDB24-2A64-4782-A912-48607205A5A7}" type="slidenum">
              <a:rPr lang="fr-FR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fr-FR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CDBB-F8C8-4E89-A8B8-558048FA23DF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30AD2-7001-4E0A-81EB-651D63568C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9E956-0AAA-4768-A342-B7A60FD11D87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90B3F-AE41-4AEA-95AD-AAC7F9F70B9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D6F55-76B1-4400-8523-5B9704D6C191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91278-2D40-4848-B5D8-032DE69E955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7C7DA-7052-47D6-9C59-291B8087F640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CE814-33BD-403A-B86B-CC98F620AEE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9474B-146F-4856-9941-767FF71AC240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E67A5-8565-46BB-BD6B-FE0D8BEC28A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AA4D3-D2A4-43CA-BCE0-FED9BEA3D267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49F6D-F361-4E30-BAD2-64E334092BF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758AB-0560-4830-BDFF-526482217538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FE61B-623C-4C82-8B69-DA64BC891B2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321FC-6949-463B-8439-99E1F1CAEC9E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B475E-3C68-44D0-8677-FB8C6FA91B0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F0D41-108A-4D9C-A876-BFB2CCEFF7B7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54A4-D5DB-4125-B1A9-DBB83E71AEC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C863-499D-401B-B45B-27736AE1716C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B4FE-9AB0-4B00-A399-7C3E59FC44F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D0729-236E-420C-A6AC-D4CA2E498986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4713A-B63E-478D-9410-774D0CD5C63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fr-FR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028966B-45B5-4D0A-A08D-C7900808925A}" type="datetimeFigureOut">
              <a:rPr lang="fr-FR"/>
              <a:pPr>
                <a:defRPr/>
              </a:pPr>
              <a:t>7/10/13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FB3B9AA-A78A-4C23-990D-DC7E1B1422E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685800" y="1420813"/>
            <a:ext cx="7772400" cy="2828925"/>
          </a:xfrm>
        </p:spPr>
        <p:txBody>
          <a:bodyPr/>
          <a:lstStyle/>
          <a:p>
            <a:pPr eaLnBrk="1" hangingPunct="1"/>
            <a:r>
              <a:rPr lang="fr-FR" smtClean="0"/>
              <a:t>High-throughput chromatin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immunoprecipitation assays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83125"/>
            <a:ext cx="6400800" cy="1593850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BioConductor</a:t>
            </a:r>
            <a:r>
              <a:rPr lang="fr-FR" dirty="0" smtClean="0">
                <a:ea typeface="+mn-ea"/>
                <a:cs typeface="+mn-cs"/>
              </a:rPr>
              <a:t> 2013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err="1" smtClean="0">
                <a:ea typeface="+mn-ea"/>
                <a:cs typeface="+mn-cs"/>
              </a:rPr>
              <a:t>Sangsoon</a:t>
            </a:r>
            <a:r>
              <a:rPr lang="fr-FR" dirty="0" smtClean="0">
                <a:ea typeface="+mn-ea"/>
                <a:cs typeface="+mn-cs"/>
              </a:rPr>
              <a:t> </a:t>
            </a:r>
            <a:r>
              <a:rPr lang="fr-FR" dirty="0" err="1" smtClean="0">
                <a:ea typeface="+mn-ea"/>
                <a:cs typeface="+mn-cs"/>
              </a:rPr>
              <a:t>Woo</a:t>
            </a:r>
            <a:r>
              <a:rPr lang="fr-FR" dirty="0" smtClean="0">
                <a:ea typeface="+mn-ea"/>
                <a:cs typeface="+mn-cs"/>
              </a:rPr>
              <a:t>, Arnaud Droit, </a:t>
            </a:r>
            <a:r>
              <a:rPr lang="fr-FR" dirty="0" err="1" smtClean="0">
                <a:ea typeface="+mn-ea"/>
                <a:cs typeface="+mn-cs"/>
              </a:rPr>
              <a:t>Xuekui</a:t>
            </a:r>
            <a:r>
              <a:rPr lang="fr-FR" dirty="0" smtClean="0">
                <a:ea typeface="+mn-ea"/>
                <a:cs typeface="+mn-cs"/>
              </a:rPr>
              <a:t> Zhang,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Fred Hutchinson Cancer </a:t>
            </a:r>
            <a:r>
              <a:rPr lang="fr-FR" dirty="0" err="1" smtClean="0">
                <a:ea typeface="+mn-ea"/>
                <a:cs typeface="+mn-cs"/>
              </a:rPr>
              <a:t>Reserach</a:t>
            </a:r>
            <a:r>
              <a:rPr lang="fr-FR" dirty="0" smtClean="0">
                <a:ea typeface="+mn-ea"/>
                <a:cs typeface="+mn-cs"/>
              </a:rPr>
              <a:t> Center,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ea typeface="+mn-ea"/>
                <a:cs typeface="+mn-cs"/>
              </a:rPr>
              <a:t>Seattle</a:t>
            </a:r>
            <a:endParaRPr lang="fr-FR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Espace réservé du contenu 2"/>
          <p:cNvSpPr>
            <a:spLocks noGrp="1"/>
          </p:cNvSpPr>
          <p:nvPr>
            <p:ph idx="1"/>
          </p:nvPr>
        </p:nvSpPr>
        <p:spPr>
          <a:xfrm>
            <a:off x="457200" y="1470025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MACS → Yong Zhang et al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cisGenome → Hongkai Ji  et al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USEQ → David Nix et al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</a:t>
            </a:r>
          </a:p>
          <a:p>
            <a:pPr eaLnBrk="1" hangingPunct="1"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…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fr-FR" sz="4000" b="1" smtClean="0"/>
              <a:t>Peak callers for TF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986337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model: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events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prior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information (Fragment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distribution)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Bidirectional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Measures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uncertainty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Estimation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missing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/>
            </a:r>
            <a:br>
              <a:rPr lang="fr-FR" dirty="0">
                <a:latin typeface="Times New Roman"/>
                <a:ea typeface="+mn-ea"/>
                <a:cs typeface="Times New Roman"/>
              </a:rPr>
            </a:b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Resolve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adjacent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sites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mixture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models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Implemented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BioConductor</a:t>
            </a:r>
            <a:endParaRPr lang="fr-FR" dirty="0">
              <a:latin typeface="Times New Roman"/>
              <a:ea typeface="+mn-ea"/>
              <a:cs typeface="Times New Roman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607425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Our </a:t>
            </a:r>
            <a:r>
              <a:rPr lang="fr-FR" b="1" dirty="0" err="1" smtClean="0">
                <a:ea typeface="+mj-ea"/>
                <a:cs typeface="+mj-cs"/>
              </a:rPr>
              <a:t>approach</a:t>
            </a:r>
            <a:r>
              <a:rPr lang="fr-FR" b="1" dirty="0" smtClean="0">
                <a:ea typeface="+mj-ea"/>
                <a:cs typeface="+mj-cs"/>
              </a:rPr>
              <a:t>: PICS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(</a:t>
            </a:r>
            <a:r>
              <a:rPr lang="fr-FR" sz="2200" dirty="0" err="1" smtClean="0">
                <a:latin typeface="Times New Roman"/>
                <a:ea typeface="+mj-ea"/>
                <a:cs typeface="Times New Roman"/>
              </a:rPr>
              <a:t>Probabilistic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fr-FR" sz="2200" dirty="0" err="1">
                <a:latin typeface="Times New Roman"/>
                <a:ea typeface="+mj-ea"/>
                <a:cs typeface="Times New Roman"/>
              </a:rPr>
              <a:t>Inference</a:t>
            </a:r>
            <a:r>
              <a:rPr lang="fr-FR" sz="2200" dirty="0">
                <a:latin typeface="Times New Roman"/>
                <a:ea typeface="+mj-ea"/>
                <a:cs typeface="Times New Roman"/>
              </a:rPr>
              <a:t> of ChIP-Seq 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data) </a:t>
            </a:r>
            <a:endParaRPr lang="fr-FR" sz="2200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864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Perform the segmentation and PICS fitting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Efficient implementation in C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Parallel running with multiple CPUs</a:t>
            </a:r>
          </a:p>
          <a:p>
            <a:pPr eaLnBrk="1" hangingPunct="1">
              <a:lnSpc>
                <a:spcPct val="80000"/>
              </a:lnSpc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the FDR and plot the FDR vs. score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Export to bed/wig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6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Can be fine tuned based on your fragment length distribution </a:t>
            </a:r>
          </a:p>
          <a:p>
            <a:pPr eaLnBrk="1" hangingPunct="1">
              <a:lnSpc>
                <a:spcPct val="80000"/>
              </a:lnSpc>
            </a:pPr>
            <a:endParaRPr lang="fr-FR" sz="26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PICS R package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525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Divide the genomic reads into regions with “enough” F/R reads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Scan the genome every 10 pbs with a sliding window of size 150 bps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Minimum number of F reads on the left and R reads on the right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Merge overlapping regions</a:t>
            </a:r>
          </a:p>
          <a:p>
            <a:pPr lvl="1"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N disjoint candidate regions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Model each region separately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Preprocessing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 rot="10800000" flipH="1">
            <a:off x="473075" y="5365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CBF44D41-9C4A-45F9-9196-A98E137486C0}" type="slidenum">
              <a:rPr lang="en-US" sz="1300">
                <a:latin typeface="Calibri" pitchFamily="-72" charset="0"/>
              </a:rPr>
              <a:pPr algn="ctr"/>
              <a:t>14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8676" name="Oval 7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800">
              <a:latin typeface="Calibri" pitchFamily="-72" charset="0"/>
            </a:endParaRPr>
          </a:p>
        </p:txBody>
      </p:sp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725" y="704850"/>
            <a:ext cx="7450138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75" y="561975"/>
            <a:ext cx="4092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Line 11"/>
          <p:cNvSpPr>
            <a:spLocks noChangeShapeType="1"/>
          </p:cNvSpPr>
          <p:nvPr/>
        </p:nvSpPr>
        <p:spPr bwMode="auto">
          <a:xfrm rot="10800000">
            <a:off x="2370138" y="1125538"/>
            <a:ext cx="2189162" cy="2154237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5575" y="490538"/>
            <a:ext cx="358775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Line 14"/>
          <p:cNvSpPr>
            <a:spLocks noChangeShapeType="1"/>
          </p:cNvSpPr>
          <p:nvPr/>
        </p:nvSpPr>
        <p:spPr bwMode="auto">
          <a:xfrm rot="10800000" flipH="1">
            <a:off x="6381750" y="1082675"/>
            <a:ext cx="904875" cy="2262188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63863" y="6010275"/>
            <a:ext cx="3187700" cy="320675"/>
            <a:chOff x="0" y="120"/>
            <a:chExt cx="2855" cy="288"/>
          </a:xfrm>
        </p:grpSpPr>
        <p:pic>
          <p:nvPicPr>
            <p:cNvPr id="28708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76"/>
              <a:ext cx="20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9" name="Rectangle 17"/>
            <p:cNvSpPr>
              <a:spLocks/>
            </p:cNvSpPr>
            <p:nvPr/>
          </p:nvSpPr>
          <p:spPr bwMode="auto">
            <a:xfrm>
              <a:off x="830" y="120"/>
              <a:ext cx="202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: TF binding site position</a:t>
              </a:r>
            </a:p>
          </p:txBody>
        </p:sp>
      </p:grp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963863" y="6346825"/>
            <a:ext cx="3336925" cy="323850"/>
            <a:chOff x="0" y="70"/>
            <a:chExt cx="2989" cy="290"/>
          </a:xfrm>
        </p:grpSpPr>
        <p:pic>
          <p:nvPicPr>
            <p:cNvPr id="28706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70"/>
              <a:ext cx="1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7" name="Rectangle 20"/>
            <p:cNvSpPr>
              <a:spLocks/>
            </p:cNvSpPr>
            <p:nvPr/>
          </p:nvSpPr>
          <p:spPr bwMode="auto">
            <a:xfrm>
              <a:off x="836" y="104"/>
              <a:ext cx="2153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: average fragment length</a:t>
              </a:r>
            </a:p>
          </p:txBody>
        </p:sp>
      </p:grpSp>
      <p:sp>
        <p:nvSpPr>
          <p:cNvPr id="28684" name="Rectangle 1"/>
          <p:cNvSpPr>
            <a:spLocks noChangeArrowheads="1"/>
          </p:cNvSpPr>
          <p:nvPr/>
        </p:nvSpPr>
        <p:spPr bwMode="auto">
          <a:xfrm>
            <a:off x="1946275" y="3106738"/>
            <a:ext cx="1768475" cy="1285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5" name="Isosceles Triangle 2"/>
          <p:cNvSpPr>
            <a:spLocks noChangeArrowheads="1"/>
          </p:cNvSpPr>
          <p:nvPr/>
        </p:nvSpPr>
        <p:spPr bwMode="auto">
          <a:xfrm>
            <a:off x="2428875" y="4071938"/>
            <a:ext cx="322263" cy="48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8686" name="Right Arrow 3"/>
          <p:cNvSpPr>
            <a:spLocks noChangeArrowheads="1"/>
          </p:cNvSpPr>
          <p:nvPr/>
        </p:nvSpPr>
        <p:spPr bwMode="auto">
          <a:xfrm>
            <a:off x="5751513" y="4660900"/>
            <a:ext cx="1552575" cy="376238"/>
          </a:xfrm>
          <a:prstGeom prst="rightArrow">
            <a:avLst>
              <a:gd name="adj1" fmla="val 50000"/>
              <a:gd name="adj2" fmla="val 4980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cxnSp>
        <p:nvCxnSpPr>
          <p:cNvPr id="28687" name="Straight Arrow Connector 5"/>
          <p:cNvCxnSpPr>
            <a:cxnSpLocks noChangeShapeType="1"/>
          </p:cNvCxnSpPr>
          <p:nvPr/>
        </p:nvCxnSpPr>
        <p:spPr bwMode="auto">
          <a:xfrm flipH="1" flipV="1">
            <a:off x="5751513" y="4660900"/>
            <a:ext cx="1660525" cy="588963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589588" y="3803650"/>
            <a:ext cx="1500187" cy="804863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29438" y="3214688"/>
            <a:ext cx="20351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Calibri" pitchFamily="-72" charset="0"/>
              </a:rPr>
              <a:t>Unmappable region</a:t>
            </a:r>
          </a:p>
        </p:txBody>
      </p:sp>
      <p:sp>
        <p:nvSpPr>
          <p:cNvPr id="30" name="Donut 29"/>
          <p:cNvSpPr/>
          <p:nvPr/>
        </p:nvSpPr>
        <p:spPr bwMode="auto">
          <a:xfrm>
            <a:off x="5643563" y="4500563"/>
            <a:ext cx="642937" cy="642937"/>
          </a:xfrm>
          <a:prstGeom prst="donu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6240" indent="-350478" defTabSz="642915">
              <a:spcBef>
                <a:spcPts val="1687"/>
              </a:spcBef>
              <a:buSzPct val="171000"/>
              <a:buFontTx/>
              <a:buChar char="-"/>
              <a:defRPr/>
            </a:pPr>
            <a:endParaRPr lang="en-US" sz="3000"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28691" name="Straight Connector 30"/>
          <p:cNvCxnSpPr>
            <a:cxnSpLocks noChangeShapeType="1"/>
          </p:cNvCxnSpPr>
          <p:nvPr/>
        </p:nvCxnSpPr>
        <p:spPr bwMode="auto">
          <a:xfrm>
            <a:off x="3094038" y="5226050"/>
            <a:ext cx="577850" cy="579438"/>
          </a:xfrm>
          <a:prstGeom prst="line">
            <a:avLst/>
          </a:prstGeom>
          <a:noFill/>
          <a:ln w="9525">
            <a:noFill/>
            <a:round/>
            <a:headEnd/>
            <a:tailEnd type="triangle" w="lg" len="med"/>
          </a:ln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840288" y="4500563"/>
            <a:ext cx="1381125" cy="1606550"/>
            <a:chOff x="6883400" y="6400800"/>
            <a:chExt cx="1965960" cy="2286000"/>
          </a:xfrm>
        </p:grpSpPr>
        <p:sp>
          <p:nvSpPr>
            <p:cNvPr id="29" name="Donut 28"/>
            <p:cNvSpPr/>
            <p:nvPr/>
          </p:nvSpPr>
          <p:spPr bwMode="auto">
            <a:xfrm>
              <a:off x="8026820" y="6400800"/>
              <a:ext cx="822540" cy="822237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  <p:cxnSp>
          <p:nvCxnSpPr>
            <p:cNvPr id="28705" name="Straight Arrow Connector 32"/>
            <p:cNvCxnSpPr>
              <a:cxnSpLocks noChangeShapeType="1"/>
              <a:endCxn id="29" idx="3"/>
            </p:cNvCxnSpPr>
            <p:nvPr/>
          </p:nvCxnSpPr>
          <p:spPr bwMode="auto">
            <a:xfrm flipV="1">
              <a:off x="6883400" y="7103240"/>
              <a:ext cx="1263520" cy="1583560"/>
            </a:xfrm>
            <a:prstGeom prst="straightConnector1">
              <a:avLst/>
            </a:prstGeom>
            <a:noFill/>
            <a:ln w="57150">
              <a:solidFill>
                <a:srgbClr val="80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61975" y="4875213"/>
            <a:ext cx="4598988" cy="322262"/>
            <a:chOff x="799226" y="6934200"/>
            <a:chExt cx="6541374" cy="457200"/>
          </a:xfrm>
        </p:grpSpPr>
        <p:sp>
          <p:nvSpPr>
            <p:cNvPr id="28701" name="Rectangle 17"/>
            <p:cNvSpPr>
              <a:spLocks/>
            </p:cNvSpPr>
            <p:nvPr/>
          </p:nvSpPr>
          <p:spPr bwMode="auto">
            <a:xfrm>
              <a:off x="799226" y="6986001"/>
              <a:ext cx="1860577" cy="38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pitchFamily="-72" charset="0"/>
                </a:rPr>
                <a:t>Aligned Reads</a:t>
              </a:r>
            </a:p>
          </p:txBody>
        </p:sp>
        <p:sp>
          <p:nvSpPr>
            <p:cNvPr id="28702" name="Line 14"/>
            <p:cNvSpPr>
              <a:spLocks noChangeShapeType="1"/>
            </p:cNvSpPr>
            <p:nvPr/>
          </p:nvSpPr>
          <p:spPr bwMode="auto">
            <a:xfrm rot="10800000" flipV="1">
              <a:off x="3302000" y="6934200"/>
              <a:ext cx="2895600" cy="3810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3" name="Line 14"/>
            <p:cNvSpPr>
              <a:spLocks noChangeShapeType="1"/>
            </p:cNvSpPr>
            <p:nvPr/>
          </p:nvSpPr>
          <p:spPr bwMode="auto">
            <a:xfrm rot="10800000">
              <a:off x="3302000" y="7315200"/>
              <a:ext cx="4038600" cy="762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54600" y="1874838"/>
            <a:ext cx="631825" cy="4554537"/>
            <a:chOff x="7188200" y="2667000"/>
            <a:chExt cx="899160" cy="6477000"/>
          </a:xfrm>
        </p:grpSpPr>
        <p:grpSp>
          <p:nvGrpSpPr>
            <p:cNvPr id="28697" name="Group 43"/>
            <p:cNvGrpSpPr>
              <a:grpSpLocks/>
            </p:cNvGrpSpPr>
            <p:nvPr/>
          </p:nvGrpSpPr>
          <p:grpSpPr bwMode="auto">
            <a:xfrm flipH="1">
              <a:off x="7188200" y="2667000"/>
              <a:ext cx="228600" cy="6477000"/>
              <a:chOff x="7416800" y="2667000"/>
              <a:chExt cx="2438400" cy="6019800"/>
            </a:xfrm>
          </p:grpSpPr>
          <p:sp>
            <p:nvSpPr>
              <p:cNvPr id="40" name="Donut 39"/>
              <p:cNvSpPr/>
              <p:nvPr/>
            </p:nvSpPr>
            <p:spPr bwMode="auto">
              <a:xfrm>
                <a:off x="7421278" y="2667000"/>
                <a:ext cx="819337" cy="822503"/>
              </a:xfrm>
              <a:prstGeom prst="donut">
                <a:avLst>
                  <a:gd name="adj" fmla="val 8450"/>
                </a:avLst>
              </a:pr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sp>
          <p:cxnSp>
            <p:nvCxnSpPr>
              <p:cNvPr id="28700" name="Straight Arrow Connector 40"/>
              <p:cNvCxnSpPr>
                <a:cxnSpLocks noChangeShapeType="1"/>
                <a:endCxn id="40" idx="5"/>
              </p:cNvCxnSpPr>
              <p:nvPr/>
            </p:nvCxnSpPr>
            <p:spPr bwMode="auto">
              <a:xfrm rot="16200000" flipV="1">
                <a:off x="6328540" y="5160140"/>
                <a:ext cx="5317360" cy="1735960"/>
              </a:xfrm>
              <a:prstGeom prst="straightConnector1">
                <a:avLst/>
              </a:prstGeom>
              <a:noFill/>
              <a:ln w="57150">
                <a:solidFill>
                  <a:srgbClr val="80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6" name="Donut 35"/>
            <p:cNvSpPr/>
            <p:nvPr/>
          </p:nvSpPr>
          <p:spPr bwMode="auto">
            <a:xfrm>
              <a:off x="7265013" y="2743758"/>
              <a:ext cx="822347" cy="821760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500813" y="2143125"/>
            <a:ext cx="23574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Calibri" pitchFamily="-72" charset="0"/>
              </a:rPr>
              <a:t>Kernel density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V="1">
            <a:off x="6340475" y="2411413"/>
            <a:ext cx="214313" cy="214312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nimBg="1"/>
      <p:bldP spid="30731" grpId="1" animBg="1"/>
      <p:bldP spid="30731" grpId="2" animBg="1"/>
      <p:bldP spid="30734" grpId="0" animBg="1"/>
      <p:bldP spid="30734" grpId="1" animBg="1"/>
      <p:bldP spid="30734" grpId="2" animBg="1"/>
      <p:bldP spid="13" grpId="0"/>
      <p:bldP spid="13" grpId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308100"/>
            <a:ext cx="719613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Line 2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2C86010D-0938-4104-BA37-175E59DBD525}" type="slidenum">
              <a:rPr lang="en-US" sz="1300">
                <a:latin typeface="Calibri" pitchFamily="-72" charset="0"/>
              </a:rPr>
              <a:pPr algn="ctr"/>
              <a:t>15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0725" name="Oval 8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800">
              <a:latin typeface="Calibri" pitchFamily="-72" charset="0"/>
            </a:endParaRPr>
          </a:p>
        </p:txBody>
      </p:sp>
      <p:sp>
        <p:nvSpPr>
          <p:cNvPr id="30726" name="Line 9"/>
          <p:cNvSpPr>
            <a:spLocks noChangeShapeType="1"/>
          </p:cNvSpPr>
          <p:nvPr/>
        </p:nvSpPr>
        <p:spPr bwMode="auto">
          <a:xfrm rot="10800000">
            <a:off x="2439988" y="1190625"/>
            <a:ext cx="1489075" cy="200025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10"/>
          <p:cNvSpPr>
            <a:spLocks noChangeShapeType="1"/>
          </p:cNvSpPr>
          <p:nvPr/>
        </p:nvSpPr>
        <p:spPr bwMode="auto">
          <a:xfrm rot="10800000" flipH="1">
            <a:off x="5797550" y="1225550"/>
            <a:ext cx="1465263" cy="231140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363" y="441325"/>
            <a:ext cx="3983037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6038" y="487363"/>
            <a:ext cx="35623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6053138"/>
            <a:ext cx="2052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6094413"/>
            <a:ext cx="205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9675"/>
            <a:ext cx="8229600" cy="4525963"/>
          </a:xfrm>
        </p:spPr>
        <p:txBody>
          <a:bodyPr/>
          <a:lstStyle/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 an ECM type algorithm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E-step: Missing data are the cluster memberships and the weights of the normal distribution. Explicite formulation for the E-step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Mstep: No closed form estimates, so split into two M steps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Parameter</a:t>
            </a:r>
            <a:r>
              <a:rPr lang="fr-FR" b="1" dirty="0" smtClean="0">
                <a:ea typeface="+mj-ea"/>
                <a:cs typeface="+mj-cs"/>
              </a:rPr>
              <a:t> estimation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Prior distributions</a:t>
            </a:r>
          </a:p>
        </p:txBody>
      </p:sp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37B9868C-B568-4FF4-8A89-7BDBE99BB51B}" type="slidenum">
              <a:rPr lang="en-US" sz="1300">
                <a:latin typeface="Calibri" pitchFamily="-72" charset="0"/>
              </a:rPr>
              <a:pPr algn="ctr"/>
              <a:t>17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3796" name="Rectangle 10"/>
          <p:cNvSpPr>
            <a:spLocks/>
          </p:cNvSpPr>
          <p:nvPr/>
        </p:nvSpPr>
        <p:spPr bwMode="auto">
          <a:xfrm>
            <a:off x="496888" y="936625"/>
            <a:ext cx="81470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Normal Inverse Gamma conjugate prior for computational convenience</a:t>
            </a:r>
            <a:endParaRPr lang="en-US" sz="1800">
              <a:latin typeface="Calibri" pitchFamily="-72" charset="0"/>
            </a:endParaRPr>
          </a:p>
        </p:txBody>
      </p:sp>
      <p:sp>
        <p:nvSpPr>
          <p:cNvPr id="33797" name="Rectangle 11"/>
          <p:cNvSpPr>
            <a:spLocks/>
          </p:cNvSpPr>
          <p:nvPr/>
        </p:nvSpPr>
        <p:spPr bwMode="auto">
          <a:xfrm>
            <a:off x="500063" y="4071938"/>
            <a:ext cx="82089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Hyper-parameters are chosen to match our prior knowledge (eg. DNA fragment length 80-300 bps)</a:t>
            </a:r>
          </a:p>
        </p:txBody>
      </p:sp>
      <p:pic>
        <p:nvPicPr>
          <p:cNvPr id="33798" name="Picture 1" descr="screenshot_0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6638" y="2036763"/>
            <a:ext cx="62674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231775" y="642938"/>
            <a:ext cx="8680450" cy="60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Genome is made of a short alphabet (A,G,C,T), hence sequence repeats can occur! So many short reads are discarded due to no uniquely aligned positions.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The amount of missing reads is unknown in each unmappable region.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Boundaries of unmappable regions are known -- (the  0/1 mappability profile obtained by exhaustive enumeration)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an idea of McLachlan and Jones (1998) for grouped and truncated data -- introducing latent variables: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amount of missing reads (negative multinomial)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positions of missing reads (same dist’n as observed reads)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500">
                <a:latin typeface="Calibri" pitchFamily="-72" charset="0"/>
              </a:rPr>
              <a:t>We use EM algorithm for fitting hierarchical mixture models incorporating these latent variables </a:t>
            </a:r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 rot="10800000" flipH="1">
            <a:off x="473075" y="5873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missing reads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0C327904-3ECE-48A8-959A-EFCADEAFFD4C}" type="slidenum">
              <a:rPr lang="en-US" sz="1300">
                <a:latin typeface="Calibri" pitchFamily="-72" charset="0"/>
              </a:rPr>
              <a:pPr algn="ctr"/>
              <a:t>18</a:t>
            </a:fld>
            <a:endParaRPr lang="en-US" sz="1300">
              <a:latin typeface="Calibri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Compute an enrichment score to rank and identify an interesting list of binding events.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enrichment score is defined as the ratio (IP/ Control) of the observed F/R reads falling in the 90% contours of the F/R distributions.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By swapping the IP/Control samples, we can get an estimate of the number of false positives for a given threshold, and thus compute an estimate of the FDR </a:t>
            </a:r>
          </a:p>
          <a:p>
            <a:pPr eaLnBrk="1" hangingPunct="1"/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Scoring</a:t>
            </a:r>
            <a:r>
              <a:rPr lang="fr-FR" b="1" dirty="0" smtClean="0"/>
              <a:t> </a:t>
            </a:r>
            <a:r>
              <a:rPr lang="fr-FR" b="1" dirty="0" err="1" smtClean="0"/>
              <a:t>binding</a:t>
            </a:r>
            <a:r>
              <a:rPr lang="fr-FR" b="1" dirty="0" smtClean="0"/>
              <a:t> </a:t>
            </a:r>
            <a:r>
              <a:rPr lang="fr-FR" b="1" dirty="0" err="1" smtClean="0"/>
              <a:t>events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Outline</a:t>
            </a:r>
            <a:endParaRPr lang="fr-FR" b="1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1109663"/>
            <a:ext cx="8653462" cy="4525962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High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throughput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analysis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Example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real data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comparison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other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" y="1200150"/>
            <a:ext cx="822960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FOXA1 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(Zhang et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al.,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2008)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3,909,507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treatment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and 5,233,322 input DNA control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ER data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(Hu et al.,2010)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Use: PICS,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and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MoTiV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Application to ER and FOXA1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892" name="Rectangle 1"/>
          <p:cNvSpPr>
            <a:spLocks noChangeArrowheads="1"/>
          </p:cNvSpPr>
          <p:nvPr/>
        </p:nvSpPr>
        <p:spPr bwMode="auto">
          <a:xfrm>
            <a:off x="3765550" y="3244850"/>
            <a:ext cx="1597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72" charset="0"/>
              </a:rPr>
              <a:t>HTC Droid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0775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Packages: </a:t>
            </a:r>
          </a:p>
          <a:p>
            <a:pPr lvl="2" eaLnBrk="1" hangingPunct="1">
              <a:lnSpc>
                <a:spcPct val="90000"/>
              </a:lnSpc>
            </a:pPr>
            <a:endParaRPr lang="fr-FR" sz="1000" smtClean="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ShortRead: to read data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BSGenome: to access genomic information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PICS: to identify peak list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rGADEM: de novo motif discovery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MotIV: motifs identifications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Rtracklayer: visualisation: interface to genome browser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GenomeGraphs: visualisation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Gviz: visualisation</a:t>
            </a:r>
          </a:p>
          <a:p>
            <a:pPr lvl="2" eaLnBrk="1" hangingPunct="1">
              <a:lnSpc>
                <a:spcPct val="90000"/>
              </a:lnSpc>
            </a:pPr>
            <a:r>
              <a:rPr lang="fr-FR" smtClean="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PING: to identify nucleosome positioning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Package </a:t>
            </a:r>
            <a:r>
              <a:rPr lang="fr-FR" b="1" dirty="0" err="1" smtClean="0"/>
              <a:t>ChipSeq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/>
              <a:t>Average</a:t>
            </a:r>
            <a:r>
              <a:rPr lang="fr-FR" b="1" dirty="0"/>
              <a:t> fragment </a:t>
            </a:r>
            <a:r>
              <a:rPr lang="fr-FR" b="1" dirty="0" err="1"/>
              <a:t>length</a:t>
            </a:r>
            <a:r>
              <a:rPr lang="fr-FR" b="1" dirty="0"/>
              <a:t> distribution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939" name="Image 6" descr="chipData-PICS-fragment-length-distribution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88" y="-2043113"/>
            <a:ext cx="7810500" cy="843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b="1" smtClean="0"/>
              <a:t>Visualizing candidate region</a:t>
            </a:r>
            <a:endParaRPr lang="en-US" b="1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63" name="Image 5" descr="chipData-PICS-plot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913" y="-3341688"/>
            <a:ext cx="7485062" cy="96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FDR</a:t>
            </a:r>
            <a:endParaRPr lang="fr-FR" b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987" name="Image 6" descr="chipData-PICS-FDR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0313" y="-3055938"/>
            <a:ext cx="6999287" cy="905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GenomeGraphs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011" name="Image 6" descr="chipData-Visualization-GenomeGraphs-c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-2911475"/>
            <a:ext cx="7169150" cy="927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Espace réservé du contenu 5" descr="Capture d’écran 2011-07-26 à 13.35.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7209" r="-37209"/>
          <a:stretch>
            <a:fillRect/>
          </a:stretch>
        </p:blipFill>
        <p:spPr>
          <a:xfrm>
            <a:off x="423863" y="973138"/>
            <a:ext cx="8424862" cy="5681662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rtracklayer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i="1" dirty="0">
                <a:latin typeface="Times New Roman"/>
                <a:ea typeface="+mn-ea"/>
                <a:cs typeface="Times New Roman"/>
              </a:rPr>
              <a:t>de novo </a:t>
            </a:r>
            <a:r>
              <a:rPr lang="fr-FR" dirty="0">
                <a:latin typeface="Times New Roman"/>
                <a:ea typeface="+mn-ea"/>
                <a:cs typeface="Times New Roman"/>
              </a:rPr>
              <a:t>motif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search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Decided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fast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used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process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10K+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site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estimates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+/- 100bps)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Identified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motifs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then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analyzed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Jaspar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Validation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83" name="Image 5" descr="chipData-MotIV-cs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4275" y="-3829050"/>
            <a:ext cx="7959725" cy="1024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07" name="Image 5" descr="chipData-MotIV-cs2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563" y="-2740025"/>
            <a:ext cx="7916862" cy="1024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52197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Couple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HTS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typical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experiment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generates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millions of short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Read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in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order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50-150bps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chromatin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antibodies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alignment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biases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a control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recommended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ChIP-Seq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0650"/>
            <a:ext cx="8229600" cy="4525963"/>
          </a:xfrm>
        </p:spPr>
        <p:txBody>
          <a:bodyPr/>
          <a:lstStyle/>
          <a:p>
            <a:pPr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ChIP is a powerful tool 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Transcription factors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Epigenetics/Epigenomics </a:t>
            </a:r>
          </a:p>
          <a:p>
            <a:pPr lvl="1" eaLnBrk="1" hangingPunct="1"/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Statistics/Bioinformatics challenges 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Alignment, detecting binding events, etc</a:t>
            </a:r>
          </a:p>
          <a:p>
            <a:pPr lvl="1" eaLnBrk="1" hangingPunct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Still many challenges with ChIP-Seq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Conclusions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0" y="3009900"/>
            <a:ext cx="5589588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1763" y="841375"/>
            <a:ext cx="8737600" cy="2149475"/>
          </a:xfrm>
        </p:spPr>
        <p:txBody>
          <a:bodyPr>
            <a:spAutoFit/>
          </a:bodyPr>
          <a:lstStyle/>
          <a:p>
            <a:pPr eaLnBrk="1" hangingPunct="1"/>
            <a:r>
              <a:rPr lang="en-US" sz="2500"/>
              <a:t>The nucleosome core particle (shown in the figure) consists of about 146 bps of DNA wrapped around the histone octamer. (H2A, H2B, H3, and H4) </a:t>
            </a:r>
          </a:p>
          <a:p>
            <a:pPr eaLnBrk="1" hangingPunct="1"/>
            <a:endParaRPr lang="en-US" sz="2500"/>
          </a:p>
          <a:p>
            <a:pPr eaLnBrk="1" hangingPunct="1"/>
            <a:r>
              <a:rPr lang="en-US" sz="2500"/>
              <a:t>Adjacent nucleosomes are joined by 10-80 bp of ‘linker’ DNA.</a:t>
            </a:r>
          </a:p>
        </p:txBody>
      </p:sp>
      <p:sp>
        <p:nvSpPr>
          <p:cNvPr id="49155" name="Line 1"/>
          <p:cNvSpPr>
            <a:spLocks noChangeShapeType="1"/>
          </p:cNvSpPr>
          <p:nvPr/>
        </p:nvSpPr>
        <p:spPr bwMode="auto">
          <a:xfrm rot="10800000" flipH="1">
            <a:off x="473075" y="612775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Rectangle 2"/>
          <p:cNvSpPr>
            <a:spLocks/>
          </p:cNvSpPr>
          <p:nvPr/>
        </p:nvSpPr>
        <p:spPr bwMode="auto">
          <a:xfrm>
            <a:off x="509588" y="0"/>
            <a:ext cx="77057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(1)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222375"/>
            <a:ext cx="8466138" cy="4414838"/>
          </a:xfrm>
        </p:spPr>
        <p:txBody>
          <a:bodyPr>
            <a:spAutoFit/>
          </a:bodyPr>
          <a:lstStyle/>
          <a:p>
            <a:pPr eaLnBrk="1" hangingPunct="1"/>
            <a:r>
              <a:rPr lang="en-US" sz="2600"/>
              <a:t>DNA wrapped around nucleosomes is less accessible to DNA binding proteins. Hence nucleosomes can regulate processes that require access to DNA. </a:t>
            </a:r>
          </a:p>
          <a:p>
            <a:pPr marL="37931725" lvl="1" indent="-37474525" eaLnBrk="1" hangingPunct="1">
              <a:buFont typeface="Arial" pitchFamily="-72" charset="0"/>
              <a:buNone/>
            </a:pPr>
            <a:r>
              <a:rPr lang="en-US" sz="2200"/>
              <a:t>  e.g. DNA replication or transcription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2600"/>
              <a:t>Many gene regulatory proteins interact with nucleosomes, such as modifying amino acids on N-terminal histone tails.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2600"/>
              <a:t>So genome-wide profiling nucleosome positions is important in understanding how transcriptional machinery functions in vivo.</a:t>
            </a:r>
            <a:endParaRPr lang="en-US" sz="26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51202" name="Line 1"/>
          <p:cNvSpPr>
            <a:spLocks noChangeShapeType="1"/>
          </p:cNvSpPr>
          <p:nvPr/>
        </p:nvSpPr>
        <p:spPr bwMode="auto">
          <a:xfrm rot="10800000" flipH="1">
            <a:off x="473075" y="612775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Rectangle 2"/>
          <p:cNvSpPr>
            <a:spLocks/>
          </p:cNvSpPr>
          <p:nvPr/>
        </p:nvSpPr>
        <p:spPr bwMode="auto">
          <a:xfrm>
            <a:off x="509588" y="0"/>
            <a:ext cx="77057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(2)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327150"/>
            <a:ext cx="8786813" cy="4319588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We developed a new method, PING, for nucleosome positioning from sequencing data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developed based on PICS framework, hence inherits all PICS features discussed above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-72" charset="2"/>
              <a:buChar char="§"/>
            </a:pPr>
            <a:r>
              <a:rPr lang="en-US" sz="2400"/>
              <a:t>PING is </a:t>
            </a:r>
            <a:r>
              <a:rPr lang="en-US" sz="2400" smtClean="0"/>
              <a:t>different from PICS in:</a:t>
            </a:r>
            <a:endParaRPr lang="en-US" sz="2400"/>
          </a:p>
          <a:p>
            <a:pPr lvl="1" eaLnBrk="1" hangingPunct="1">
              <a:lnSpc>
                <a:spcPct val="90000"/>
              </a:lnSpc>
            </a:pPr>
            <a:r>
              <a:rPr lang="en-US" sz="2100"/>
              <a:t>Address spatial relations of nucleosomes (</a:t>
            </a:r>
            <a:r>
              <a:rPr lang="en-US" sz="2100">
                <a:solidFill>
                  <a:srgbClr val="800000"/>
                </a:solidFill>
              </a:rPr>
              <a:t>Gaussian Markov Random Field (GMRF) prior on nucleosome locations</a:t>
            </a:r>
            <a:r>
              <a:rPr lang="en-US" sz="2100"/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/>
              <a:t>Other </a:t>
            </a:r>
            <a:r>
              <a:rPr lang="en-US" sz="2100"/>
              <a:t>details. (</a:t>
            </a:r>
            <a:r>
              <a:rPr lang="en-US" sz="2100">
                <a:solidFill>
                  <a:srgbClr val="800000"/>
                </a:solidFill>
              </a:rPr>
              <a:t>New segmentation, new model selection criteria, new tuning parameters, and additional post-process step</a:t>
            </a:r>
            <a:r>
              <a:rPr lang="en-US" sz="210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1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53250" name="Line 1"/>
          <p:cNvSpPr>
            <a:spLocks noChangeShapeType="1"/>
          </p:cNvSpPr>
          <p:nvPr/>
        </p:nvSpPr>
        <p:spPr bwMode="auto">
          <a:xfrm rot="10800000" flipH="1">
            <a:off x="509588" y="642938"/>
            <a:ext cx="8224837" cy="15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1" name="Rectangle 2"/>
          <p:cNvSpPr>
            <a:spLocks/>
          </p:cNvSpPr>
          <p:nvPr/>
        </p:nvSpPr>
        <p:spPr bwMode="auto">
          <a:xfrm>
            <a:off x="546100" y="38100"/>
            <a:ext cx="82423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438" y="642938"/>
            <a:ext cx="8947150" cy="6054725"/>
          </a:xfrm>
        </p:spPr>
        <p:txBody>
          <a:bodyPr/>
          <a:lstStyle/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handle data from large genome (e.g. mammal) in ~ 1hr.</a:t>
            </a:r>
          </a:p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</a:t>
            </a:r>
            <a:r>
              <a:rPr lang="en-GB" sz="2500"/>
              <a:t>is robust to low read densities</a:t>
            </a:r>
            <a:r>
              <a:rPr lang="en-US" sz="2500"/>
              <a:t> (simulation comparisons shown later) </a:t>
            </a:r>
          </a:p>
          <a:p>
            <a:pPr eaLnBrk="1" hangingPunct="1">
              <a:buFont typeface="Wingdings" pitchFamily="-72" charset="2"/>
              <a:buChar char="§"/>
            </a:pPr>
            <a:r>
              <a:rPr lang="en-US" sz="2500"/>
              <a:t>PING handle both Sonication data and MNase data</a:t>
            </a:r>
            <a:endParaRPr lang="en-US"/>
          </a:p>
        </p:txBody>
      </p:sp>
      <p:sp>
        <p:nvSpPr>
          <p:cNvPr id="54274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5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 features</a:t>
            </a:r>
          </a:p>
        </p:txBody>
      </p:sp>
      <p:grpSp>
        <p:nvGrpSpPr>
          <p:cNvPr id="54280" name="Group 8"/>
          <p:cNvGrpSpPr>
            <a:grpSpLocks/>
          </p:cNvGrpSpPr>
          <p:nvPr/>
        </p:nvGrpSpPr>
        <p:grpSpPr bwMode="auto">
          <a:xfrm>
            <a:off x="231775" y="2678113"/>
            <a:ext cx="8742363" cy="4052887"/>
            <a:chOff x="146" y="1687"/>
            <a:chExt cx="5507" cy="2553"/>
          </a:xfrm>
        </p:grpSpPr>
        <p:pic>
          <p:nvPicPr>
            <p:cNvPr id="54276" name="Picture 5" descr="screenshot_07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0" y="1991"/>
              <a:ext cx="2773" cy="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7" name="Picture 8" descr="screenshot_08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6" y="2025"/>
              <a:ext cx="2734" cy="2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8" name="TextBox 9"/>
            <p:cNvSpPr txBox="1">
              <a:spLocks noChangeArrowheads="1"/>
            </p:cNvSpPr>
            <p:nvPr/>
          </p:nvSpPr>
          <p:spPr bwMode="auto">
            <a:xfrm>
              <a:off x="821" y="1687"/>
              <a:ext cx="145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1" tIns="32146" rIns="64291" bIns="32146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3366FF"/>
                  </a:solidFill>
                  <a:latin typeface="Calibri" pitchFamily="-72" charset="0"/>
                </a:rPr>
                <a:t>MNase-seq</a:t>
              </a:r>
            </a:p>
          </p:txBody>
        </p:sp>
        <p:sp>
          <p:nvSpPr>
            <p:cNvPr id="54279" name="TextBox 10"/>
            <p:cNvSpPr txBox="1">
              <a:spLocks noChangeArrowheads="1"/>
            </p:cNvSpPr>
            <p:nvPr/>
          </p:nvSpPr>
          <p:spPr bwMode="auto">
            <a:xfrm>
              <a:off x="3083" y="1721"/>
              <a:ext cx="256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1" tIns="32146" rIns="64291" bIns="32146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3366FF"/>
                  </a:solidFill>
                  <a:latin typeface="Calibri" pitchFamily="-72" charset="0"/>
                </a:rPr>
                <a:t>Sonicated ChIP-seq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5088" y="119063"/>
            <a:ext cx="8229600" cy="635000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411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8" y="838200"/>
            <a:ext cx="8313737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HiSeq_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731838"/>
            <a:ext cx="8605838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4619625"/>
            <a:ext cx="2001837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 descr="HiSeq_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0" y="4940300"/>
            <a:ext cx="19256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0488" y="4957763"/>
            <a:ext cx="28987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Imag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3675" y="3067050"/>
            <a:ext cx="19637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2079625" y="2022475"/>
            <a:ext cx="5738813" cy="15922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3" name="ZoneTexte 8"/>
          <p:cNvSpPr txBox="1">
            <a:spLocks noChangeArrowheads="1"/>
          </p:cNvSpPr>
          <p:nvPr/>
        </p:nvSpPr>
        <p:spPr bwMode="auto">
          <a:xfrm rot="-941271">
            <a:off x="3413125" y="2482850"/>
            <a:ext cx="183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Calibri" pitchFamily="-72" charset="0"/>
              </a:rPr>
              <a:t>Reverse cross link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65088" y="66675"/>
            <a:ext cx="8229600" cy="636588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r>
              <a:rPr lang="fr-FR" b="1" dirty="0" smtClean="0"/>
              <a:t>: control</a:t>
            </a:r>
            <a:endParaRPr lang="fr-FR" b="1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first step consists of aligning raw reads to the reference genome.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There exists numerous “aligners” or “mappers”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Here are a few popular ones: Bowtie, BWA, ELAND, MAQ, etc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Aligning raw reads can take from several hours to several days (depends on data, software and cpu) </a:t>
            </a:r>
          </a:p>
          <a:p>
            <a:pPr eaLnBrk="1" hangingPunct="1">
              <a:lnSpc>
                <a:spcPct val="80000"/>
              </a:lnSpc>
            </a:pPr>
            <a:endParaRPr lang="fr-FR" sz="25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5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Most aligners will perform “just fine” for ChIP- Seq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5321300"/>
          </a:xfrm>
        </p:spPr>
        <p:txBody>
          <a:bodyPr/>
          <a:lstStyle/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Once reads have been aligned, we obtained a bed like file with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chromosome, start, end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and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strand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information for each sequence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Some reads cannot be uniquely aligned, and are typically discarded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 and Bioconductor provide basic sequence alignment capabilities and great input support (Biostrings, ShortReads) </a:t>
            </a:r>
          </a:p>
          <a:p>
            <a:pPr eaLnBrk="1" hangingPunct="1"/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/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ShortReads can read most aligner data formats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Aligned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Reads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ce réservé du contenu 2"/>
          <p:cNvSpPr>
            <a:spLocks noGrp="1"/>
          </p:cNvSpPr>
          <p:nvPr>
            <p:ph idx="1"/>
          </p:nvPr>
        </p:nvSpPr>
        <p:spPr>
          <a:xfrm>
            <a:off x="366713" y="695325"/>
            <a:ext cx="8350250" cy="34718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Aligned read data are transformed into a form that reflects local densities of immunoprecipitated DNA fragments → Peaks</a:t>
            </a:r>
          </a:p>
          <a:p>
            <a:pPr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locations where transcription factors(TF) were associated with DNA → Peak summit </a:t>
            </a:r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Assign a score to each of these locations → Enrichment score </a:t>
            </a:r>
          </a:p>
          <a:p>
            <a:pPr eaLnBrk="1" hangingPunct="1"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a score threshold that leads to a desired false positive rate (or FDR) → thresholding </a:t>
            </a:r>
          </a:p>
          <a:p>
            <a:pPr eaLnBrk="1" hangingPunct="1">
              <a:lnSpc>
                <a:spcPct val="80000"/>
              </a:lnSpc>
            </a:pPr>
            <a:endParaRPr lang="fr-FR" sz="220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32" name="Picture 6" descr="screenshot_07.jpg"/>
          <p:cNvPicPr>
            <a:picLocks noChangeAspect="1"/>
          </p:cNvPicPr>
          <p:nvPr/>
        </p:nvPicPr>
        <p:blipFill>
          <a:blip r:embed="rId3"/>
          <a:srcRect t="3157" b="32491"/>
          <a:stretch>
            <a:fillRect/>
          </a:stretch>
        </p:blipFill>
        <p:spPr bwMode="auto">
          <a:xfrm>
            <a:off x="727075" y="4465638"/>
            <a:ext cx="6983413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0"/>
            <a:ext cx="54943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7532</TotalTime>
  <Words>1311</Words>
  <Application>Microsoft Macintosh PowerPoint</Application>
  <PresentationFormat>On-screen Show (4:3)</PresentationFormat>
  <Paragraphs>227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ＭＳ Ｐゴシック</vt:lpstr>
      <vt:lpstr>Calibri</vt:lpstr>
      <vt:lpstr>Times New Roman</vt:lpstr>
      <vt:lpstr>Gill Sans</vt:lpstr>
      <vt:lpstr>Wingdings</vt:lpstr>
      <vt:lpstr>Heiti SC Medium</vt:lpstr>
      <vt:lpstr>Thème Office</vt:lpstr>
      <vt:lpstr>High-throughput chromatin  immunoprecipitation assays</vt:lpstr>
      <vt:lpstr>Outline</vt:lpstr>
      <vt:lpstr>ChIP-Seq</vt:lpstr>
      <vt:lpstr>PowerPoint Presentation</vt:lpstr>
      <vt:lpstr>PowerPoint Presentation</vt:lpstr>
      <vt:lpstr>Aligners</vt:lpstr>
      <vt:lpstr>Aligned Reads</vt:lpstr>
      <vt:lpstr>Peak calling</vt:lpstr>
      <vt:lpstr>PowerPoint Presentation</vt:lpstr>
      <vt:lpstr>Peak callers for TF</vt:lpstr>
      <vt:lpstr>Our approach: PICS (Probabilistic Inference of ChIP-Seq data) </vt:lpstr>
      <vt:lpstr>PICS R package</vt:lpstr>
      <vt:lpstr>Preprocessing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High-throughput chromatin  immunoprecipitation assays</dc:title>
  <dc:creator>Arnaud Droit</dc:creator>
  <cp:lastModifiedBy>Sangsoon Woo</cp:lastModifiedBy>
  <cp:revision>47</cp:revision>
  <dcterms:created xsi:type="dcterms:W3CDTF">2011-07-26T14:14:30Z</dcterms:created>
  <dcterms:modified xsi:type="dcterms:W3CDTF">2013-07-10T18:38:47Z</dcterms:modified>
</cp:coreProperties>
</file>